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embeddedFontLst>
    <p:embeddedFont>
      <p:font typeface="MiSans" charset="-122" pitchFamily="34"/>
      <p:regular r:id="rId3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31" Type="http://schemas.openxmlformats.org/officeDocument/2006/relationships/font" Target="fonts/font1.fntdata"/></Relationships>
</file>

<file path=ppt/media/>
</file>

<file path=ppt/media/image-1-1.png>
</file>

<file path=ppt/media/image-11-1.jpg>
</file>

<file path=ppt/media/image-11-2.png>
</file>

<file path=ppt/media/image-15-2.png>
</file>

<file path=ppt/media/image-17-1.png>
</file>

<file path=ppt/media/image-17-2.jpg>
</file>

<file path=ppt/media/image-17-3.png>
</file>

<file path=ppt/media/image-17-6.png>
</file>

<file path=ppt/media/image-19-2.png>
</file>

<file path=ppt/media/image-2-1.jpg>
</file>

<file path=ppt/media/image-2-10.png>
</file>

<file path=ppt/media/image-2-2.jpg>
</file>

<file path=ppt/media/image-2-3.png>
</file>

<file path=ppt/media/image-2-4.png>
</file>

<file path=ppt/media/image-23-1.jpg>
</file>

<file path=ppt/media/image-23-2.png>
</file>

<file path=ppt/media/image-4-1.jpg>
</file>

<file path=ppt/media/image-5-1.jpg>
</file>

<file path=ppt/media/image-5-2.png>
</file>

<file path=ppt/media/image-5-3.png>
</file>

<file path=ppt/media/image-7-1.jp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jpg"/><Relationship Id="rId2" Type="http://schemas.openxmlformats.org/officeDocument/2006/relationships/image" Target="../media/image-1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jpg"/><Relationship Id="rId2" Type="http://schemas.openxmlformats.org/officeDocument/2006/relationships/image" Target="../media/image-5-3.png"/><Relationship Id="rId3" Type="http://schemas.openxmlformats.org/officeDocument/2006/relationships/image" Target="../media/image-5-3.png"/><Relationship Id="rId4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jpg"/><Relationship Id="rId2" Type="http://schemas.openxmlformats.org/officeDocument/2006/relationships/image" Target="../media/image-15-2.png"/><Relationship Id="rId3" Type="http://schemas.openxmlformats.org/officeDocument/2006/relationships/image" Target="../media/image-2-3.png"/><Relationship Id="rId4" Type="http://schemas.openxmlformats.org/officeDocument/2006/relationships/image" Target="../media/image-2-2.jp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image" Target="../media/image-17-2.jpg"/><Relationship Id="rId3" Type="http://schemas.openxmlformats.org/officeDocument/2006/relationships/image" Target="../media/image-17-3.png"/><Relationship Id="rId4" Type="http://schemas.openxmlformats.org/officeDocument/2006/relationships/image" Target="../media/image-17-3.png"/><Relationship Id="rId5" Type="http://schemas.openxmlformats.org/officeDocument/2006/relationships/image" Target="../media/image-17-3.png"/><Relationship Id="rId6" Type="http://schemas.openxmlformats.org/officeDocument/2006/relationships/image" Target="../media/image-17-6.png"/><Relationship Id="rId7" Type="http://schemas.openxmlformats.org/officeDocument/2006/relationships/image" Target="../media/image-17-6.png"/><Relationship Id="rId8" Type="http://schemas.openxmlformats.org/officeDocument/2006/relationships/image" Target="../media/image-17-6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jpg"/><Relationship Id="rId2" Type="http://schemas.openxmlformats.org/officeDocument/2006/relationships/image" Target="../media/image-19-2.png"/><Relationship Id="rId3" Type="http://schemas.openxmlformats.org/officeDocument/2006/relationships/image" Target="../media/image-19-2.png"/><Relationship Id="rId4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image" Target="../media/image-2-2.jp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4.png"/><Relationship Id="rId6" Type="http://schemas.openxmlformats.org/officeDocument/2006/relationships/image" Target="../media/image-2-4.png"/><Relationship Id="rId7" Type="http://schemas.openxmlformats.org/officeDocument/2006/relationships/image" Target="../media/image-2-4.png"/><Relationship Id="rId8" Type="http://schemas.openxmlformats.org/officeDocument/2006/relationships/image" Target="../media/image-2-4.png"/><Relationship Id="rId9" Type="http://schemas.openxmlformats.org/officeDocument/2006/relationships/image" Target="../media/image-2-4.png"/><Relationship Id="rId10" Type="http://schemas.openxmlformats.org/officeDocument/2006/relationships/image" Target="../media/image-2-10.png"/><Relationship Id="rId11" Type="http://schemas.openxmlformats.org/officeDocument/2006/relationships/image" Target="../media/image-2-10.png"/><Relationship Id="rId12" Type="http://schemas.openxmlformats.org/officeDocument/2006/relationships/image" Target="../media/image-2-10.png"/><Relationship Id="rId13" Type="http://schemas.openxmlformats.org/officeDocument/2006/relationships/image" Target="../media/image-2-10.png"/><Relationship Id="rId14" Type="http://schemas.openxmlformats.org/officeDocument/2006/relationships/image" Target="../media/image-2-10.png"/><Relationship Id="rId15" Type="http://schemas.openxmlformats.org/officeDocument/2006/relationships/image" Target="../media/image-2-10.png"/><Relationship Id="rId16" Type="http://schemas.openxmlformats.org/officeDocument/2006/relationships/slideLayout" Target="../slideLayouts/slideLayout1.xml"/><Relationship Id="rId17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jpg"/><Relationship Id="rId2" Type="http://schemas.openxmlformats.org/officeDocument/2006/relationships/image" Target="../media/image-2-2.jpg"/><Relationship Id="rId3" Type="http://schemas.openxmlformats.org/officeDocument/2006/relationships/image" Target="../media/image-2-2.jp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jpg"/><Relationship Id="rId2" Type="http://schemas.openxmlformats.org/officeDocument/2006/relationships/image" Target="../media/image-2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image" Target="../media/image-2-2.jpg"/><Relationship Id="rId3" Type="http://schemas.openxmlformats.org/officeDocument/2006/relationships/image" Target="../media/image-2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jp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1-d2r9b89e3tpg8rchv2q0.png">    </p:cNvPr>
          <p:cNvPicPr>
            <a:picLocks noChangeAspect="1"/>
          </p:cNvPicPr>
          <p:nvPr/>
        </p:nvPicPr>
        <p:blipFill>
          <a:blip r:embed="rId1"/>
          <a:srcRect l="0" r="0" t="16" b="16"/>
          <a:stretch/>
        </p:blipFill>
        <p:spPr>
          <a:xfrm>
            <a:off x="0" y="0"/>
            <a:ext cx="12191999" cy="6864626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22630" y="1667510"/>
            <a:ext cx="10962640" cy="2275205"/>
          </a:xfrm>
          <a:prstGeom prst="roundRect">
            <a:avLst>
              <a:gd name="adj" fmla="val 16667"/>
            </a:avLst>
          </a:prstGeom>
          <a:solidFill>
            <a:srgbClr val="000000">
              <a:alpha val="65098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22630" y="1667510"/>
            <a:ext cx="10962640" cy="22752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217295" y="2216785"/>
            <a:ext cx="10283190" cy="22745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 Medication Reminder System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779780" y="62706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867410" y="62706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955675" y="6166485"/>
            <a:ext cx="0" cy="220345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1043940" y="62706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0" name="Shape 7"/>
          <p:cNvSpPr/>
          <p:nvPr/>
        </p:nvSpPr>
        <p:spPr>
          <a:xfrm>
            <a:off x="1131570" y="62706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1" name="Shape 8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6" name="Text 13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8-d2r9ba1e3tpg8rchv35g.jpg">    </p:cNvPr>
          <p:cNvPicPr>
            <a:picLocks noChangeAspect="1"/>
          </p:cNvPicPr>
          <p:nvPr/>
        </p:nvPicPr>
        <p:blipFill>
          <a:blip r:embed="rId1"/>
          <a:srcRect l="6932" r="28768" t="33896" b="8951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84985" y="3718560"/>
            <a:ext cx="930275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Architecture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13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2-d2r9bb1e3tpg8rchv390.jpg">    </p:cNvPr>
          <p:cNvPicPr>
            <a:picLocks noChangeAspect="1"/>
          </p:cNvPicPr>
          <p:nvPr/>
        </p:nvPicPr>
        <p:blipFill>
          <a:blip r:embed="rId1"/>
          <a:srcRect l="0" r="0" t="236" b="236"/>
          <a:stretch/>
        </p:blipFill>
        <p:spPr>
          <a:xfrm>
            <a:off x="-53340" y="0"/>
            <a:ext cx="12245340" cy="686435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2-14:58:55-d2r9bbpe3tpg8rchv3ig.png">    </p:cNvPr>
          <p:cNvPicPr>
            <a:picLocks noChangeAspect="1"/>
          </p:cNvPicPr>
          <p:nvPr/>
        </p:nvPicPr>
        <p:blipFill>
          <a:blip r:embed="rId2"/>
          <a:srcRect l="7315" r="7315" t="0" b="0"/>
          <a:stretch/>
        </p:blipFill>
        <p:spPr>
          <a:xfrm>
            <a:off x="-53975" y="0"/>
            <a:ext cx="9345295" cy="68580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934263" y="427828"/>
            <a:ext cx="3049055" cy="60688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9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5" name="Shape 1"/>
          <p:cNvSpPr/>
          <p:nvPr/>
        </p:nvSpPr>
        <p:spPr>
          <a:xfrm flipH="1">
            <a:off x="11314843" y="930413"/>
            <a:ext cx="77797" cy="7200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" name="Text 2"/>
          <p:cNvSpPr/>
          <p:nvPr/>
        </p:nvSpPr>
        <p:spPr>
          <a:xfrm>
            <a:off x="11314843" y="930413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 flipH="1">
            <a:off x="11186668" y="930413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8" name="Text 4"/>
          <p:cNvSpPr/>
          <p:nvPr/>
        </p:nvSpPr>
        <p:spPr>
          <a:xfrm>
            <a:off x="11186668" y="930413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 flipH="1">
            <a:off x="11055654" y="930413"/>
            <a:ext cx="77797" cy="7200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6"/>
          <p:cNvSpPr/>
          <p:nvPr/>
        </p:nvSpPr>
        <p:spPr>
          <a:xfrm>
            <a:off x="11055654" y="930413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 flipH="1">
            <a:off x="10924640" y="930413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10924640" y="930413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542290" y="774065"/>
            <a:ext cx="10490835" cy="8331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Third Normal Form Prescription Schema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4650105" y="2054225"/>
            <a:ext cx="5909310" cy="3111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BE1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3NF Schema Design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4375785" y="2339340"/>
            <a:ext cx="6936740" cy="96023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database is designed in third normal form (3NF) to ensure data integrity and eliminate redundancy. It includes the PATIENTS and PRESCRIPTIONS tables with enforced primary and foreign key constraints.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4746625" y="4286885"/>
            <a:ext cx="5909310" cy="3111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BE1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 Data Population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4375785" y="4551680"/>
            <a:ext cx="6936740" cy="96023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schema is populated with test data, including 100 patients and 300 prescriptions, to validate the robustness of the database design and its ability to handle realistic workloads.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8-d2r9ba1e3tpg8rchv35g.jpg">    </p:cNvPr>
          <p:cNvPicPr>
            <a:picLocks noChangeAspect="1"/>
          </p:cNvPicPr>
          <p:nvPr/>
        </p:nvPicPr>
        <p:blipFill>
          <a:blip r:embed="rId1"/>
          <a:srcRect l="6932" r="28768" t="33896" b="8951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84985" y="3718560"/>
            <a:ext cx="930275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Process Flow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13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>    </p:cNvPr>
          <p:cNvPicPr>
            <a:picLocks noChangeAspect="1"/>
          </p:cNvPicPr>
          <p:nvPr/>
        </p:nvPicPr>
        <p:blipFill>
          <a:blip r:embed="rId1"/>
          <a:srcRect l="0" r="0" t="16" b="16"/>
          <a:stretch/>
        </p:blipFill>
        <p:spPr>
          <a:xfrm>
            <a:off x="-3178" y="-1"/>
            <a:ext cx="12195178" cy="686641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2-14:58:52-d2r9bb1e3tpg8rchv3a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375275" y="-3006090"/>
            <a:ext cx="1304925" cy="10728960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 flipH="1">
            <a:off x="11314843" y="969148"/>
            <a:ext cx="77797" cy="7200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" name="Text 1"/>
          <p:cNvSpPr/>
          <p:nvPr/>
        </p:nvSpPr>
        <p:spPr>
          <a:xfrm>
            <a:off x="11314843" y="9691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 flipH="1">
            <a:off x="11186668" y="9691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7" name="Text 3"/>
          <p:cNvSpPr/>
          <p:nvPr/>
        </p:nvSpPr>
        <p:spPr>
          <a:xfrm>
            <a:off x="11186668" y="9691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 flipH="1">
            <a:off x="11055654" y="969148"/>
            <a:ext cx="77797" cy="7200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9" name="Text 5"/>
          <p:cNvSpPr/>
          <p:nvPr/>
        </p:nvSpPr>
        <p:spPr>
          <a:xfrm>
            <a:off x="11055654" y="9691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 flipH="1">
            <a:off x="10924640" y="9691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10924640" y="9691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542290" y="737870"/>
            <a:ext cx="9926955" cy="8331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Patient System Provider Swimlanes</a:t>
            </a:r>
            <a:endParaRPr lang="en-US" sz="1600" dirty="0"/>
          </a:p>
        </p:txBody>
      </p:sp>
      <p:pic>
        <p:nvPicPr>
          <p:cNvPr id="13" name="Image 2" descr="https://kimi-img.moonshot.cn/pub/slides/slides_tmpl/image/25-09-02-14:58:52-d2r9bb1e3tpg8rchv3a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375275" y="-1408430"/>
            <a:ext cx="1304925" cy="10728960"/>
          </a:xfrm>
          <a:prstGeom prst="rect">
            <a:avLst/>
          </a:prstGeom>
        </p:spPr>
      </p:pic>
      <p:pic>
        <p:nvPicPr>
          <p:cNvPr id="14" name="Image 3" descr="https://kimi-img.moonshot.cn/pub/slides/slides_tmpl/image/25-09-02-14:58:52-d2r9bb1e3tpg8rchv3a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375275" y="231775"/>
            <a:ext cx="1304925" cy="10728960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826770" y="2098675"/>
            <a:ext cx="256222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BE1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BPMN Diagram</a:t>
            </a:r>
            <a:endParaRPr lang="en-US" sz="1600" dirty="0"/>
          </a:p>
        </p:txBody>
      </p:sp>
      <p:sp>
        <p:nvSpPr>
          <p:cNvPr id="16" name="Text 10"/>
          <p:cNvSpPr/>
          <p:nvPr/>
        </p:nvSpPr>
        <p:spPr>
          <a:xfrm>
            <a:off x="3388360" y="1831340"/>
            <a:ext cx="7797800" cy="10877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business process is modeled using BPMN, with swim-lanes representing the roles of Patient, System, and Healthcare Provider. This diagram illustrates the flow of information and decision points.</a:t>
            </a:r>
            <a:endParaRPr lang="en-US" sz="1600" dirty="0"/>
          </a:p>
        </p:txBody>
      </p:sp>
      <p:sp>
        <p:nvSpPr>
          <p:cNvPr id="17" name="Text 11"/>
          <p:cNvSpPr/>
          <p:nvPr/>
        </p:nvSpPr>
        <p:spPr>
          <a:xfrm>
            <a:off x="826770" y="3696335"/>
            <a:ext cx="256222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BE1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Decision Gateways</a:t>
            </a:r>
            <a:endParaRPr lang="en-US" sz="1600" dirty="0"/>
          </a:p>
        </p:txBody>
      </p:sp>
      <p:sp>
        <p:nvSpPr>
          <p:cNvPr id="18" name="Text 12"/>
          <p:cNvSpPr/>
          <p:nvPr/>
        </p:nvSpPr>
        <p:spPr>
          <a:xfrm>
            <a:off x="3388360" y="3429000"/>
            <a:ext cx="7797800" cy="10877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decision gateways include evaluating whether the medication has been taken and whether adherence is below 80%. These points drive the system's actions and alerts.</a:t>
            </a:r>
            <a:endParaRPr lang="en-US" sz="1600" dirty="0"/>
          </a:p>
        </p:txBody>
      </p:sp>
      <p:sp>
        <p:nvSpPr>
          <p:cNvPr id="19" name="Text 13"/>
          <p:cNvSpPr/>
          <p:nvPr/>
        </p:nvSpPr>
        <p:spPr>
          <a:xfrm>
            <a:off x="826770" y="5336540"/>
            <a:ext cx="256222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BE1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Analytics Hook</a:t>
            </a:r>
            <a:endParaRPr lang="en-US" sz="1600" dirty="0"/>
          </a:p>
        </p:txBody>
      </p:sp>
      <p:sp>
        <p:nvSpPr>
          <p:cNvPr id="20" name="Text 14"/>
          <p:cNvSpPr/>
          <p:nvPr/>
        </p:nvSpPr>
        <p:spPr>
          <a:xfrm>
            <a:off x="3388360" y="5069205"/>
            <a:ext cx="7797800" cy="10877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 analytics hook is integrated to generate adherence reports, providing healthcare providers with valuable insights for continuous quality improvement.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8-d2r9ba1e3tpg8rchv35g.jpg">    </p:cNvPr>
          <p:cNvPicPr>
            <a:picLocks noChangeAspect="1"/>
          </p:cNvPicPr>
          <p:nvPr/>
        </p:nvPicPr>
        <p:blipFill>
          <a:blip r:embed="rId1"/>
          <a:srcRect l="6932" r="28768" t="33896" b="8951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84985" y="3718560"/>
            <a:ext cx="930275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Implementation Stack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13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>    </p:cNvPr>
          <p:cNvPicPr>
            <a:picLocks noChangeAspect="1"/>
          </p:cNvPicPr>
          <p:nvPr/>
        </p:nvPicPr>
        <p:blipFill>
          <a:blip r:embed="rId1"/>
          <a:srcRect l="0" r="0" t="16" b="16"/>
          <a:stretch/>
        </p:blipFill>
        <p:spPr>
          <a:xfrm>
            <a:off x="0" y="0"/>
            <a:ext cx="12192000" cy="6864626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2-14:58:52-d2r9bb1e3tpg8rchv380.png">    </p:cNvPr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 flipH="1">
            <a:off x="2345055" y="0"/>
            <a:ext cx="9846945" cy="6864350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 flipH="1">
            <a:off x="11451321" y="672670"/>
            <a:ext cx="77797" cy="7200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" name="Text 1"/>
          <p:cNvSpPr/>
          <p:nvPr/>
        </p:nvSpPr>
        <p:spPr>
          <a:xfrm>
            <a:off x="11451321" y="672670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 flipH="1">
            <a:off x="11323146" y="672670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7" name="Text 3"/>
          <p:cNvSpPr/>
          <p:nvPr/>
        </p:nvSpPr>
        <p:spPr>
          <a:xfrm>
            <a:off x="11323146" y="672670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 flipH="1">
            <a:off x="11192132" y="672670"/>
            <a:ext cx="77797" cy="7200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9" name="Text 5"/>
          <p:cNvSpPr/>
          <p:nvPr/>
        </p:nvSpPr>
        <p:spPr>
          <a:xfrm>
            <a:off x="11192132" y="672670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 flipH="1">
            <a:off x="11061118" y="672670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11061118" y="672670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741680" y="1764665"/>
            <a:ext cx="5878195" cy="4418965"/>
          </a:xfrm>
          <a:prstGeom prst="rect">
            <a:avLst/>
          </a:prstGeom>
          <a:solidFill>
            <a:srgbClr val="FFFFFF">
              <a:alpha val="8235"/>
            </a:srgbClr>
          </a:solidFill>
          <a:ln/>
        </p:spPr>
      </p:sp>
      <p:sp>
        <p:nvSpPr>
          <p:cNvPr id="13" name="Text 9"/>
          <p:cNvSpPr/>
          <p:nvPr/>
        </p:nvSpPr>
        <p:spPr>
          <a:xfrm>
            <a:off x="741680" y="1764665"/>
            <a:ext cx="5878195" cy="44189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542290" y="676910"/>
            <a:ext cx="10335260" cy="8331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Oracle XEPDB1 PL/SQL Engine</a:t>
            </a:r>
            <a:endParaRPr lang="en-US" sz="1600" dirty="0"/>
          </a:p>
        </p:txBody>
      </p:sp>
      <p:pic>
        <p:nvPicPr>
          <p:cNvPr id="15" name="Image 2" descr="https://kimi-img.moonshot.cn/pub/slides/slides_tmpl/image/25-09-02-14:58:42-d2r9b8he3tpg8rchv2s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9980" y="5984240"/>
            <a:ext cx="323850" cy="323850"/>
          </a:xfrm>
          <a:prstGeom prst="rect">
            <a:avLst/>
          </a:prstGeom>
        </p:spPr>
      </p:pic>
      <p:pic>
        <p:nvPicPr>
          <p:cNvPr id="16" name="Image 3" descr="https://kimi-img.moonshot.cn/pub/slides/slides_tmpl/image/25-09-02-14:58:42-d2r9b8he3tpg8rchv2qg.jpg">    </p:cNvPr>
          <p:cNvPicPr>
            <a:picLocks noChangeAspect="1"/>
          </p:cNvPicPr>
          <p:nvPr/>
        </p:nvPicPr>
        <p:blipFill>
          <a:blip r:embed="rId4">
            <a:alphaModFix amt="54000"/>
          </a:blip>
          <a:stretch>
            <a:fillRect/>
          </a:stretch>
        </p:blipFill>
        <p:spPr>
          <a:xfrm>
            <a:off x="11432540" y="2186305"/>
            <a:ext cx="19050" cy="339090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40239" y="1875155"/>
            <a:ext cx="8050530" cy="3111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Technology Stack</a:t>
            </a:r>
            <a:endParaRPr lang="en-US" sz="1600" dirty="0"/>
          </a:p>
        </p:txBody>
      </p:sp>
      <p:sp>
        <p:nvSpPr>
          <p:cNvPr id="18" name="Text 12"/>
          <p:cNvSpPr/>
          <p:nvPr/>
        </p:nvSpPr>
        <p:spPr>
          <a:xfrm>
            <a:off x="863600" y="2303125"/>
            <a:ext cx="5474042" cy="268614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technology stack includes Oracle XEPDB1 pluggable database, PL/SQL procedures and functions, compound triggers for weekday-blocking and audit logging, and window functions for data analytics.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8-d2r9ba1e3tpg8rchv35g.jpg">    </p:cNvPr>
          <p:cNvPicPr>
            <a:picLocks noChangeAspect="1"/>
          </p:cNvPicPr>
          <p:nvPr/>
        </p:nvPicPr>
        <p:blipFill>
          <a:blip r:embed="rId1"/>
          <a:srcRect l="6932" r="28768" t="33896" b="8951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84985" y="3718560"/>
            <a:ext cx="930275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Advanced Controls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13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5-d2r9bbpe3tpg8rchv3h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38905" y="3306486"/>
            <a:ext cx="1219200" cy="11938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2-14:58:58-d2r9bche3tpg8rchv3r0.jpg">    </p:cNvPr>
          <p:cNvPicPr>
            <a:picLocks noChangeAspect="1"/>
          </p:cNvPicPr>
          <p:nvPr/>
        </p:nvPicPr>
        <p:blipFill>
          <a:blip r:embed="rId2"/>
          <a:srcRect l="45058" r="294" t="0" b="33557"/>
          <a:stretch/>
        </p:blipFill>
        <p:spPr>
          <a:xfrm>
            <a:off x="-3178" y="-1789"/>
            <a:ext cx="12195178" cy="686641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2-14:58:55-d2r9bbpe3tpg8rchv3h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3029" y="3128154"/>
            <a:ext cx="9345841" cy="1475659"/>
          </a:xfrm>
          <a:prstGeom prst="rect">
            <a:avLst/>
          </a:prstGeom>
        </p:spPr>
      </p:pic>
      <p:sp>
        <p:nvSpPr>
          <p:cNvPr id="5" name="Shape 0"/>
          <p:cNvSpPr/>
          <p:nvPr/>
        </p:nvSpPr>
        <p:spPr>
          <a:xfrm flipH="1">
            <a:off x="11314843" y="981848"/>
            <a:ext cx="77797" cy="7200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" name="Text 1"/>
          <p:cNvSpPr/>
          <p:nvPr/>
        </p:nvSpPr>
        <p:spPr>
          <a:xfrm>
            <a:off x="11314843" y="9818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2"/>
          <p:cNvSpPr/>
          <p:nvPr/>
        </p:nvSpPr>
        <p:spPr>
          <a:xfrm flipH="1">
            <a:off x="11186668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8" name="Text 3"/>
          <p:cNvSpPr/>
          <p:nvPr/>
        </p:nvSpPr>
        <p:spPr>
          <a:xfrm>
            <a:off x="11186668" y="9818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9" name="Image 3" descr="https://kimi-img.moonshot.cn/pub/slides/slides_tmpl/image/25-09-02-14:58:55-d2r9bbpe3tpg8rchv3h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341" y="1534296"/>
            <a:ext cx="9345841" cy="1475659"/>
          </a:xfrm>
          <a:prstGeom prst="rect">
            <a:avLst/>
          </a:prstGeom>
        </p:spPr>
      </p:pic>
      <p:pic>
        <p:nvPicPr>
          <p:cNvPr id="10" name="Image 4" descr="https://kimi-img.moonshot.cn/pub/slides/slides_tmpl/image/25-09-02-14:58:55-d2r9bbpe3tpg8rchv3hg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18053" y="4729056"/>
            <a:ext cx="9345841" cy="1475659"/>
          </a:xfrm>
          <a:prstGeom prst="rect">
            <a:avLst/>
          </a:prstGeom>
        </p:spPr>
      </p:pic>
      <p:sp>
        <p:nvSpPr>
          <p:cNvPr id="11" name="Shape 4"/>
          <p:cNvSpPr/>
          <p:nvPr/>
        </p:nvSpPr>
        <p:spPr>
          <a:xfrm flipH="1">
            <a:off x="11055654" y="981848"/>
            <a:ext cx="77797" cy="7200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2" name="Text 5"/>
          <p:cNvSpPr/>
          <p:nvPr/>
        </p:nvSpPr>
        <p:spPr>
          <a:xfrm>
            <a:off x="11055654" y="9818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6"/>
          <p:cNvSpPr/>
          <p:nvPr/>
        </p:nvSpPr>
        <p:spPr>
          <a:xfrm flipH="1">
            <a:off x="10924640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4" name="Text 7"/>
          <p:cNvSpPr/>
          <p:nvPr/>
        </p:nvSpPr>
        <p:spPr>
          <a:xfrm>
            <a:off x="10924640" y="9818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Text 8"/>
          <p:cNvSpPr/>
          <p:nvPr/>
        </p:nvSpPr>
        <p:spPr>
          <a:xfrm>
            <a:off x="542290" y="733425"/>
            <a:ext cx="10644505" cy="8331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Weekday Block Audit Trail</a:t>
            </a: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691515" y="61817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7" name="Shape 10"/>
          <p:cNvSpPr/>
          <p:nvPr/>
        </p:nvSpPr>
        <p:spPr>
          <a:xfrm>
            <a:off x="779780" y="61817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8" name="Shape 11"/>
          <p:cNvSpPr/>
          <p:nvPr/>
        </p:nvSpPr>
        <p:spPr>
          <a:xfrm>
            <a:off x="867410" y="6134735"/>
            <a:ext cx="0" cy="220345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9" name="Shape 12"/>
          <p:cNvSpPr/>
          <p:nvPr/>
        </p:nvSpPr>
        <p:spPr>
          <a:xfrm>
            <a:off x="955675" y="61817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20" name="Shape 13"/>
          <p:cNvSpPr/>
          <p:nvPr/>
        </p:nvSpPr>
        <p:spPr>
          <a:xfrm>
            <a:off x="1043940" y="61817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pic>
        <p:nvPicPr>
          <p:cNvPr id="21" name="Image 5" descr="https://kimi-img.moonshot.cn/pub/slides/slides_tmpl/image/25-09-02-14:58:55-d2r9bbpe3tpg8rchv3i0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1370" y="1965325"/>
            <a:ext cx="637540" cy="637540"/>
          </a:xfrm>
          <a:prstGeom prst="rect">
            <a:avLst/>
          </a:prstGeom>
        </p:spPr>
      </p:pic>
      <p:pic>
        <p:nvPicPr>
          <p:cNvPr id="22" name="Image 6" descr="https://kimi-img.moonshot.cn/pub/slides/slides_tmpl/image/25-09-02-14:58:55-d2r9bbpe3tpg8rchv3i0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98320" y="3571240"/>
            <a:ext cx="637540" cy="637540"/>
          </a:xfrm>
          <a:prstGeom prst="rect">
            <a:avLst/>
          </a:prstGeom>
        </p:spPr>
      </p:pic>
      <p:pic>
        <p:nvPicPr>
          <p:cNvPr id="23" name="Image 7" descr="https://kimi-img.moonshot.cn/pub/slides/slides_tmpl/image/25-09-02-14:58:55-d2r9bbpe3tpg8rchv3i0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21025" y="5180965"/>
            <a:ext cx="637540" cy="637540"/>
          </a:xfrm>
          <a:prstGeom prst="rect">
            <a:avLst/>
          </a:prstGeom>
        </p:spPr>
      </p:pic>
      <p:sp>
        <p:nvSpPr>
          <p:cNvPr id="24" name="Shape 14"/>
          <p:cNvSpPr/>
          <p:nvPr/>
        </p:nvSpPr>
        <p:spPr>
          <a:xfrm>
            <a:off x="883603" y="2074545"/>
            <a:ext cx="473075" cy="4095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5" name="Text 15"/>
          <p:cNvSpPr/>
          <p:nvPr/>
        </p:nvSpPr>
        <p:spPr>
          <a:xfrm>
            <a:off x="883603" y="2074545"/>
            <a:ext cx="473075" cy="409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24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6" name="Text 16"/>
          <p:cNvSpPr/>
          <p:nvPr/>
        </p:nvSpPr>
        <p:spPr>
          <a:xfrm>
            <a:off x="1599565" y="1724025"/>
            <a:ext cx="8777605" cy="3111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BE1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Weekday Block Trigger</a:t>
            </a:r>
            <a:endParaRPr lang="en-US" sz="1600" dirty="0"/>
          </a:p>
        </p:txBody>
      </p:sp>
      <p:sp>
        <p:nvSpPr>
          <p:cNvPr id="27" name="Text 17"/>
          <p:cNvSpPr/>
          <p:nvPr/>
        </p:nvSpPr>
        <p:spPr>
          <a:xfrm>
            <a:off x="1508125" y="2051685"/>
            <a:ext cx="8465185" cy="56276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compound trigger denies prescription updates on weekdays to enforce policy consistency, ensuring data integrity during critical periods.</a:t>
            </a:r>
            <a:endParaRPr lang="en-US" sz="1600" dirty="0"/>
          </a:p>
        </p:txBody>
      </p:sp>
      <p:sp>
        <p:nvSpPr>
          <p:cNvPr id="28" name="Shape 18"/>
          <p:cNvSpPr/>
          <p:nvPr/>
        </p:nvSpPr>
        <p:spPr>
          <a:xfrm>
            <a:off x="1880553" y="3680460"/>
            <a:ext cx="473075" cy="4095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9" name="Text 19"/>
          <p:cNvSpPr/>
          <p:nvPr/>
        </p:nvSpPr>
        <p:spPr>
          <a:xfrm>
            <a:off x="1880553" y="3680460"/>
            <a:ext cx="473075" cy="409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24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0" name="Text 20"/>
          <p:cNvSpPr/>
          <p:nvPr/>
        </p:nvSpPr>
        <p:spPr>
          <a:xfrm>
            <a:off x="2552065" y="3296920"/>
            <a:ext cx="8110855" cy="3111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BE1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Audit Logging</a:t>
            </a:r>
            <a:endParaRPr lang="en-US" sz="1600" dirty="0"/>
          </a:p>
        </p:txBody>
      </p:sp>
      <p:sp>
        <p:nvSpPr>
          <p:cNvPr id="31" name="Text 21"/>
          <p:cNvSpPr/>
          <p:nvPr/>
        </p:nvSpPr>
        <p:spPr>
          <a:xfrm>
            <a:off x="2460625" y="3624580"/>
            <a:ext cx="8465185" cy="56276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audit log captures all ALLOWED and DENIED data change attempts, providing a detailed record of user interactions and system integrity.</a:t>
            </a:r>
            <a:endParaRPr lang="en-US" sz="1600" dirty="0"/>
          </a:p>
        </p:txBody>
      </p:sp>
      <p:sp>
        <p:nvSpPr>
          <p:cNvPr id="32" name="Shape 22"/>
          <p:cNvSpPr/>
          <p:nvPr/>
        </p:nvSpPr>
        <p:spPr>
          <a:xfrm>
            <a:off x="3203258" y="5290185"/>
            <a:ext cx="473075" cy="4095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3" name="Text 23"/>
          <p:cNvSpPr/>
          <p:nvPr/>
        </p:nvSpPr>
        <p:spPr>
          <a:xfrm>
            <a:off x="3203258" y="5290185"/>
            <a:ext cx="473075" cy="409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24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4" name="Text 24"/>
          <p:cNvSpPr/>
          <p:nvPr/>
        </p:nvSpPr>
        <p:spPr>
          <a:xfrm>
            <a:off x="3882390" y="4923790"/>
            <a:ext cx="7602855" cy="3111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BE1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Exception Handling</a:t>
            </a:r>
            <a:endParaRPr lang="en-US" sz="1600" dirty="0"/>
          </a:p>
        </p:txBody>
      </p:sp>
      <p:sp>
        <p:nvSpPr>
          <p:cNvPr id="35" name="Text 25"/>
          <p:cNvSpPr/>
          <p:nvPr/>
        </p:nvSpPr>
        <p:spPr>
          <a:xfrm>
            <a:off x="3791585" y="5200650"/>
            <a:ext cx="8383270" cy="56276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system includes centralized exception handling with custom error messages, ensuring that errors are clearly communicated and can be quickly resolved.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8-d2r9ba1e3tpg8rchv35g.jpg">    </p:cNvPr>
          <p:cNvPicPr>
            <a:picLocks noChangeAspect="1"/>
          </p:cNvPicPr>
          <p:nvPr/>
        </p:nvPicPr>
        <p:blipFill>
          <a:blip r:embed="rId1"/>
          <a:srcRect l="6932" r="28768" t="33896" b="8951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84985" y="3718560"/>
            <a:ext cx="930275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Analytics Interface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13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>    </p:cNvPr>
          <p:cNvPicPr>
            <a:picLocks noChangeAspect="1"/>
          </p:cNvPicPr>
          <p:nvPr/>
        </p:nvPicPr>
        <p:blipFill>
          <a:blip r:embed="rId1"/>
          <a:srcRect l="0" r="0" t="16" b="16"/>
          <a:stretch/>
        </p:blipFill>
        <p:spPr>
          <a:xfrm>
            <a:off x="0" y="-193"/>
            <a:ext cx="12192000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34263" y="479263"/>
            <a:ext cx="3049055" cy="60688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9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 flipH="1">
            <a:off x="11314843" y="981848"/>
            <a:ext cx="77797" cy="7200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" name="Text 2"/>
          <p:cNvSpPr/>
          <p:nvPr/>
        </p:nvSpPr>
        <p:spPr>
          <a:xfrm>
            <a:off x="11314843" y="9818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 flipH="1">
            <a:off x="11186668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11186668" y="9818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 flipH="1">
            <a:off x="11055654" y="981848"/>
            <a:ext cx="77797" cy="7200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9" name="Text 6"/>
          <p:cNvSpPr/>
          <p:nvPr/>
        </p:nvSpPr>
        <p:spPr>
          <a:xfrm>
            <a:off x="11055654" y="9818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 flipH="1">
            <a:off x="10924640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0924640" y="9818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42290" y="882650"/>
            <a:ext cx="9847580" cy="8331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 Time Adherence KPIs</a:t>
            </a:r>
            <a:endParaRPr lang="en-US" sz="1600" dirty="0"/>
          </a:p>
        </p:txBody>
      </p:sp>
      <p:pic>
        <p:nvPicPr>
          <p:cNvPr id="13" name="Image 1" descr="https://kimi-img.moonshot.cn/pub/slides/slides_tmpl/image/25-09-02-14:58:51-d2r9bape3tpg8rchv37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690" y="2300605"/>
            <a:ext cx="999490" cy="999490"/>
          </a:xfrm>
          <a:prstGeom prst="rect">
            <a:avLst/>
          </a:prstGeom>
        </p:spPr>
      </p:pic>
      <p:pic>
        <p:nvPicPr>
          <p:cNvPr id="14" name="Image 2" descr="https://kimi-img.moonshot.cn/pub/slides/slides_tmpl/image/25-09-02-14:58:51-d2r9bape3tpg8rchv37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5320" y="4338320"/>
            <a:ext cx="999490" cy="999490"/>
          </a:xfrm>
          <a:prstGeom prst="rect">
            <a:avLst/>
          </a:prstGeom>
        </p:spPr>
      </p:pic>
      <p:sp>
        <p:nvSpPr>
          <p:cNvPr id="15" name="Shape 10"/>
          <p:cNvSpPr/>
          <p:nvPr/>
        </p:nvSpPr>
        <p:spPr>
          <a:xfrm>
            <a:off x="691515" y="61817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6" name="Shape 11"/>
          <p:cNvSpPr/>
          <p:nvPr/>
        </p:nvSpPr>
        <p:spPr>
          <a:xfrm>
            <a:off x="779780" y="61817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7" name="Shape 12"/>
          <p:cNvSpPr/>
          <p:nvPr/>
        </p:nvSpPr>
        <p:spPr>
          <a:xfrm>
            <a:off x="867410" y="6134735"/>
            <a:ext cx="0" cy="220345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8" name="Shape 13"/>
          <p:cNvSpPr/>
          <p:nvPr/>
        </p:nvSpPr>
        <p:spPr>
          <a:xfrm>
            <a:off x="955675" y="61817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9" name="Shape 14"/>
          <p:cNvSpPr/>
          <p:nvPr/>
        </p:nvSpPr>
        <p:spPr>
          <a:xfrm>
            <a:off x="1043940" y="61817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pic>
        <p:nvPicPr>
          <p:cNvPr id="20" name="Image 3" descr="https://kimi-img.moonshot.cn/pub/slides/slides_tmpl/image/25-09-02-14:58:42-d2r9b8he3tpg8rchv2s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69980" y="5984240"/>
            <a:ext cx="323850" cy="323850"/>
          </a:xfrm>
          <a:prstGeom prst="rect">
            <a:avLst/>
          </a:prstGeom>
        </p:spPr>
      </p:pic>
      <p:sp>
        <p:nvSpPr>
          <p:cNvPr id="21" name="Shape 15"/>
          <p:cNvSpPr/>
          <p:nvPr/>
        </p:nvSpPr>
        <p:spPr>
          <a:xfrm>
            <a:off x="1331595" y="2454275"/>
            <a:ext cx="741680" cy="6426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2" name="Text 16"/>
          <p:cNvSpPr/>
          <p:nvPr/>
        </p:nvSpPr>
        <p:spPr>
          <a:xfrm>
            <a:off x="1331595" y="2454275"/>
            <a:ext cx="741680" cy="642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38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3" name="Text 17"/>
          <p:cNvSpPr/>
          <p:nvPr/>
        </p:nvSpPr>
        <p:spPr>
          <a:xfrm>
            <a:off x="2375535" y="2300605"/>
            <a:ext cx="8104505" cy="3111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KPI Dashboard</a:t>
            </a:r>
            <a:endParaRPr lang="en-US" sz="1600" dirty="0"/>
          </a:p>
        </p:txBody>
      </p:sp>
      <p:sp>
        <p:nvSpPr>
          <p:cNvPr id="24" name="Text 18"/>
          <p:cNvSpPr/>
          <p:nvPr/>
        </p:nvSpPr>
        <p:spPr>
          <a:xfrm>
            <a:off x="2288540" y="2593340"/>
            <a:ext cx="7863205" cy="6401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BI dashboard displays key performance indicators (KPIs) such as Adherence Rate, Missed Doses Today, and Active Prescriptions, providing real-time insights into patient adherence.</a:t>
            </a:r>
            <a:endParaRPr lang="en-US" sz="1600" dirty="0"/>
          </a:p>
        </p:txBody>
      </p:sp>
      <p:sp>
        <p:nvSpPr>
          <p:cNvPr id="25" name="Shape 19"/>
          <p:cNvSpPr/>
          <p:nvPr/>
        </p:nvSpPr>
        <p:spPr>
          <a:xfrm>
            <a:off x="3324225" y="4491990"/>
            <a:ext cx="741680" cy="6426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6" name="Text 20"/>
          <p:cNvSpPr/>
          <p:nvPr/>
        </p:nvSpPr>
        <p:spPr>
          <a:xfrm>
            <a:off x="3324225" y="4491990"/>
            <a:ext cx="741680" cy="642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38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7" name="Text 21"/>
          <p:cNvSpPr/>
          <p:nvPr/>
        </p:nvSpPr>
        <p:spPr>
          <a:xfrm>
            <a:off x="4296410" y="4338320"/>
            <a:ext cx="7406640" cy="3111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Adherence Trend</a:t>
            </a:r>
            <a:endParaRPr lang="en-US" sz="1600" dirty="0"/>
          </a:p>
        </p:txBody>
      </p:sp>
      <p:sp>
        <p:nvSpPr>
          <p:cNvPr id="28" name="Text 22"/>
          <p:cNvSpPr/>
          <p:nvPr/>
        </p:nvSpPr>
        <p:spPr>
          <a:xfrm>
            <a:off x="4194810" y="4631690"/>
            <a:ext cx="7770495" cy="6401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line chart visualizes the adherence trend over the past seven days, helping healthcare providers identify patterns and intervene early to improve patient outcomes.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3-d2r9b8pe3tpg8rchv2tg.jpg">    </p:cNvPr>
          <p:cNvPicPr>
            <a:picLocks noChangeAspect="1"/>
          </p:cNvPicPr>
          <p:nvPr/>
        </p:nvPicPr>
        <p:blipFill>
          <a:blip r:embed="rId1"/>
          <a:srcRect l="0" r="0" t="18" b="18"/>
          <a:stretch/>
        </p:blipFill>
        <p:spPr>
          <a:xfrm>
            <a:off x="-11363" y="0"/>
            <a:ext cx="12203363" cy="6871023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2-14:58:42-d2r9b8he3tpg8rchv2qg.jpg">    </p:cNvPr>
          <p:cNvPicPr>
            <a:picLocks noChangeAspect="1"/>
          </p:cNvPicPr>
          <p:nvPr/>
        </p:nvPicPr>
        <p:blipFill>
          <a:blip r:embed="rId2">
            <a:alphaModFix amt="54000"/>
          </a:blip>
          <a:stretch>
            <a:fillRect/>
          </a:stretch>
        </p:blipFill>
        <p:spPr>
          <a:xfrm>
            <a:off x="923290" y="1731010"/>
            <a:ext cx="19050" cy="339090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2-14:58:42-d2r9b8he3tpg8rchv2s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635" y="913130"/>
            <a:ext cx="323850" cy="323850"/>
          </a:xfrm>
          <a:prstGeom prst="rect">
            <a:avLst/>
          </a:prstGeom>
        </p:spPr>
      </p:pic>
      <p:sp>
        <p:nvSpPr>
          <p:cNvPr id="5" name="Shape 0"/>
          <p:cNvSpPr/>
          <p:nvPr/>
        </p:nvSpPr>
        <p:spPr>
          <a:xfrm>
            <a:off x="863600" y="6177280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1"/>
          <p:cNvSpPr/>
          <p:nvPr/>
        </p:nvSpPr>
        <p:spPr>
          <a:xfrm>
            <a:off x="951230" y="6177280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2"/>
          <p:cNvSpPr/>
          <p:nvPr/>
        </p:nvSpPr>
        <p:spPr>
          <a:xfrm>
            <a:off x="1039495" y="6072505"/>
            <a:ext cx="0" cy="220345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3"/>
          <p:cNvSpPr/>
          <p:nvPr/>
        </p:nvSpPr>
        <p:spPr>
          <a:xfrm>
            <a:off x="1127125" y="6177280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4"/>
          <p:cNvSpPr/>
          <p:nvPr/>
        </p:nvSpPr>
        <p:spPr>
          <a:xfrm>
            <a:off x="1215390" y="6177280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pic>
        <p:nvPicPr>
          <p:cNvPr id="10" name="Image 3" descr="https://kimi-img.moonshot.cn/pub/slides/slides_tmpl/image/25-09-02-14:58:42-d2r9b8he3tpg8rchv2s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7915" y="1706245"/>
            <a:ext cx="2721610" cy="2202180"/>
          </a:xfrm>
          <a:prstGeom prst="rect">
            <a:avLst/>
          </a:prstGeom>
        </p:spPr>
      </p:pic>
      <p:pic>
        <p:nvPicPr>
          <p:cNvPr id="11" name="Image 4" descr="https://kimi-img.moonshot.cn/pub/slides/slides_tmpl/image/25-09-02-14:58:42-d2r9b8he3tpg8rchv2sg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1775" y="1706245"/>
            <a:ext cx="2721610" cy="2202180"/>
          </a:xfrm>
          <a:prstGeom prst="rect">
            <a:avLst/>
          </a:prstGeom>
        </p:spPr>
      </p:pic>
      <p:pic>
        <p:nvPicPr>
          <p:cNvPr id="12" name="Image 5" descr="https://kimi-img.moonshot.cn/pub/slides/slides_tmpl/image/25-09-02-14:58:42-d2r9b8he3tpg8rchv2sg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7040" y="1706245"/>
            <a:ext cx="2721610" cy="2201545"/>
          </a:xfrm>
          <a:prstGeom prst="rect">
            <a:avLst/>
          </a:prstGeom>
        </p:spPr>
      </p:pic>
      <p:pic>
        <p:nvPicPr>
          <p:cNvPr id="13" name="Image 6" descr="https://kimi-img.moonshot.cn/pub/slides/slides_tmpl/image/25-09-02-14:58:42-d2r9b8he3tpg8rchv2sg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67915" y="3719830"/>
            <a:ext cx="2721610" cy="2202180"/>
          </a:xfrm>
          <a:prstGeom prst="rect">
            <a:avLst/>
          </a:prstGeom>
        </p:spPr>
      </p:pic>
      <p:pic>
        <p:nvPicPr>
          <p:cNvPr id="14" name="Image 7" descr="https://kimi-img.moonshot.cn/pub/slides/slides_tmpl/image/25-09-02-14:58:42-d2r9b8he3tpg8rchv2sg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11775" y="3719830"/>
            <a:ext cx="2721610" cy="2202180"/>
          </a:xfrm>
          <a:prstGeom prst="rect">
            <a:avLst/>
          </a:prstGeom>
        </p:spPr>
      </p:pic>
      <p:pic>
        <p:nvPicPr>
          <p:cNvPr id="15" name="Image 8" descr="https://kimi-img.moonshot.cn/pub/slides/slides_tmpl/image/25-09-02-14:58:42-d2r9b8he3tpg8rchv2sg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67040" y="3719830"/>
            <a:ext cx="2721610" cy="2201545"/>
          </a:xfrm>
          <a:prstGeom prst="rect">
            <a:avLst/>
          </a:prstGeom>
        </p:spPr>
      </p:pic>
      <p:pic>
        <p:nvPicPr>
          <p:cNvPr id="16" name="Image 9" descr="https://kimi-img.moonshot.cn/pub/slides/slides_tmpl/image/25-09-02-14:58:42-d2r9b8he3tpg8rchv2rg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90470" y="1706245"/>
            <a:ext cx="1969135" cy="97155"/>
          </a:xfrm>
          <a:prstGeom prst="rect">
            <a:avLst/>
          </a:prstGeom>
        </p:spPr>
      </p:pic>
      <p:pic>
        <p:nvPicPr>
          <p:cNvPr id="17" name="Image 10" descr="https://kimi-img.moonshot.cn/pub/slides/slides_tmpl/image/25-09-02-14:58:42-d2r9b8he3tpg8rchv2rg.png">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38140" y="1706245"/>
            <a:ext cx="1969135" cy="97155"/>
          </a:xfrm>
          <a:prstGeom prst="rect">
            <a:avLst/>
          </a:prstGeom>
        </p:spPr>
      </p:pic>
      <p:pic>
        <p:nvPicPr>
          <p:cNvPr id="18" name="Image 11" descr="https://kimi-img.moonshot.cn/pub/slides/slides_tmpl/image/25-09-02-14:58:42-d2r9b8he3tpg8rchv2rg.png">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183880" y="1706245"/>
            <a:ext cx="1969135" cy="97155"/>
          </a:xfrm>
          <a:prstGeom prst="rect">
            <a:avLst/>
          </a:prstGeom>
        </p:spPr>
      </p:pic>
      <p:pic>
        <p:nvPicPr>
          <p:cNvPr id="19" name="Image 12" descr="https://kimi-img.moonshot.cn/pub/slides/slides_tmpl/image/25-09-02-14:58:42-d2r9b8he3tpg8rchv2rg.png">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90470" y="3719830"/>
            <a:ext cx="1969135" cy="97155"/>
          </a:xfrm>
          <a:prstGeom prst="rect">
            <a:avLst/>
          </a:prstGeom>
        </p:spPr>
      </p:pic>
      <p:pic>
        <p:nvPicPr>
          <p:cNvPr id="20" name="Image 13" descr="https://kimi-img.moonshot.cn/pub/slides/slides_tmpl/image/25-09-02-14:58:42-d2r9b8he3tpg8rchv2rg.png">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438140" y="3719830"/>
            <a:ext cx="1969135" cy="97155"/>
          </a:xfrm>
          <a:prstGeom prst="rect">
            <a:avLst/>
          </a:prstGeom>
        </p:spPr>
      </p:pic>
      <p:pic>
        <p:nvPicPr>
          <p:cNvPr id="21" name="Image 14" descr="https://kimi-img.moonshot.cn/pub/slides/slides_tmpl/image/25-09-02-14:58:42-d2r9b8he3tpg8rchv2rg.png">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183880" y="3719830"/>
            <a:ext cx="1969135" cy="97155"/>
          </a:xfrm>
          <a:prstGeom prst="rect">
            <a:avLst/>
          </a:prstGeom>
        </p:spPr>
      </p:pic>
      <p:sp>
        <p:nvSpPr>
          <p:cNvPr id="22" name="Text 5"/>
          <p:cNvSpPr/>
          <p:nvPr/>
        </p:nvSpPr>
        <p:spPr>
          <a:xfrm>
            <a:off x="795704" y="723889"/>
            <a:ext cx="2639059" cy="438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23" name="Shape 6"/>
          <p:cNvSpPr/>
          <p:nvPr/>
        </p:nvSpPr>
        <p:spPr>
          <a:xfrm>
            <a:off x="3073400" y="1906270"/>
            <a:ext cx="834390" cy="690880"/>
          </a:xfrm>
          <a:prstGeom prst="roundRect">
            <a:avLst>
              <a:gd name="adj" fmla="val 16667"/>
            </a:avLst>
          </a:prstGeom>
          <a:solidFill>
            <a:srgbClr val="000000">
              <a:alpha val="0"/>
            </a:srgbClr>
          </a:solidFill>
          <a:ln/>
        </p:spPr>
      </p:sp>
      <p:sp>
        <p:nvSpPr>
          <p:cNvPr id="24" name="Text 7"/>
          <p:cNvSpPr/>
          <p:nvPr/>
        </p:nvSpPr>
        <p:spPr>
          <a:xfrm>
            <a:off x="3073400" y="1906270"/>
            <a:ext cx="834390" cy="6908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32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5" name="Text 8"/>
          <p:cNvSpPr/>
          <p:nvPr/>
        </p:nvSpPr>
        <p:spPr>
          <a:xfrm>
            <a:off x="2452370" y="2576830"/>
            <a:ext cx="2500630" cy="6965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Capstone Overview</a:t>
            </a:r>
            <a:endParaRPr lang="en-US" sz="1600" dirty="0"/>
          </a:p>
        </p:txBody>
      </p:sp>
      <p:sp>
        <p:nvSpPr>
          <p:cNvPr id="26" name="Shape 9"/>
          <p:cNvSpPr/>
          <p:nvPr/>
        </p:nvSpPr>
        <p:spPr>
          <a:xfrm>
            <a:off x="6035040" y="1911985"/>
            <a:ext cx="834390" cy="691515"/>
          </a:xfrm>
          <a:prstGeom prst="roundRect">
            <a:avLst>
              <a:gd name="adj" fmla="val 16667"/>
            </a:avLst>
          </a:prstGeom>
          <a:solidFill>
            <a:srgbClr val="000000">
              <a:alpha val="0"/>
            </a:srgbClr>
          </a:solidFill>
          <a:ln/>
        </p:spPr>
      </p:sp>
      <p:sp>
        <p:nvSpPr>
          <p:cNvPr id="27" name="Text 10"/>
          <p:cNvSpPr/>
          <p:nvPr/>
        </p:nvSpPr>
        <p:spPr>
          <a:xfrm>
            <a:off x="6035040" y="1911985"/>
            <a:ext cx="834390" cy="6915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32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8" name="Text 11"/>
          <p:cNvSpPr/>
          <p:nvPr/>
        </p:nvSpPr>
        <p:spPr>
          <a:xfrm>
            <a:off x="5361940" y="2576830"/>
            <a:ext cx="2500630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Framing</a:t>
            </a:r>
            <a:endParaRPr lang="en-US" sz="1600" dirty="0"/>
          </a:p>
        </p:txBody>
      </p:sp>
      <p:sp>
        <p:nvSpPr>
          <p:cNvPr id="29" name="Shape 12"/>
          <p:cNvSpPr/>
          <p:nvPr/>
        </p:nvSpPr>
        <p:spPr>
          <a:xfrm>
            <a:off x="8758555" y="1906270"/>
            <a:ext cx="834390" cy="691515"/>
          </a:xfrm>
          <a:prstGeom prst="roundRect">
            <a:avLst>
              <a:gd name="adj" fmla="val 16667"/>
            </a:avLst>
          </a:prstGeom>
          <a:solidFill>
            <a:srgbClr val="000000">
              <a:alpha val="0"/>
            </a:srgbClr>
          </a:solidFill>
          <a:ln/>
        </p:spPr>
      </p:sp>
      <p:sp>
        <p:nvSpPr>
          <p:cNvPr id="30" name="Text 13"/>
          <p:cNvSpPr/>
          <p:nvPr/>
        </p:nvSpPr>
        <p:spPr>
          <a:xfrm>
            <a:off x="8758555" y="1906270"/>
            <a:ext cx="834390" cy="6915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32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1" name="Text 14"/>
          <p:cNvSpPr/>
          <p:nvPr/>
        </p:nvSpPr>
        <p:spPr>
          <a:xfrm>
            <a:off x="8117205" y="2576830"/>
            <a:ext cx="2500630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Solution Goals</a:t>
            </a:r>
            <a:endParaRPr lang="en-US" sz="1600" dirty="0"/>
          </a:p>
        </p:txBody>
      </p:sp>
      <p:sp>
        <p:nvSpPr>
          <p:cNvPr id="32" name="Shape 15"/>
          <p:cNvSpPr/>
          <p:nvPr/>
        </p:nvSpPr>
        <p:spPr>
          <a:xfrm>
            <a:off x="3073400" y="3919855"/>
            <a:ext cx="834390" cy="697230"/>
          </a:xfrm>
          <a:prstGeom prst="roundRect">
            <a:avLst>
              <a:gd name="adj" fmla="val 16667"/>
            </a:avLst>
          </a:prstGeom>
          <a:solidFill>
            <a:srgbClr val="000000">
              <a:alpha val="0"/>
            </a:srgbClr>
          </a:solidFill>
          <a:ln/>
        </p:spPr>
      </p:sp>
      <p:sp>
        <p:nvSpPr>
          <p:cNvPr id="33" name="Text 16"/>
          <p:cNvSpPr/>
          <p:nvPr/>
        </p:nvSpPr>
        <p:spPr>
          <a:xfrm>
            <a:off x="3073400" y="3919855"/>
            <a:ext cx="834390" cy="6972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32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4" name="Text 17"/>
          <p:cNvSpPr/>
          <p:nvPr/>
        </p:nvSpPr>
        <p:spPr>
          <a:xfrm>
            <a:off x="2452370" y="4609465"/>
            <a:ext cx="2500630" cy="697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Architecture</a:t>
            </a:r>
            <a:endParaRPr lang="en-US" sz="1600" dirty="0"/>
          </a:p>
        </p:txBody>
      </p:sp>
      <p:sp>
        <p:nvSpPr>
          <p:cNvPr id="35" name="Shape 18"/>
          <p:cNvSpPr/>
          <p:nvPr/>
        </p:nvSpPr>
        <p:spPr>
          <a:xfrm>
            <a:off x="6035040" y="3925570"/>
            <a:ext cx="834390" cy="691515"/>
          </a:xfrm>
          <a:prstGeom prst="roundRect">
            <a:avLst>
              <a:gd name="adj" fmla="val 16667"/>
            </a:avLst>
          </a:prstGeom>
          <a:solidFill>
            <a:srgbClr val="000000">
              <a:alpha val="0"/>
            </a:srgbClr>
          </a:solidFill>
          <a:ln/>
        </p:spPr>
      </p:sp>
      <p:sp>
        <p:nvSpPr>
          <p:cNvPr id="36" name="Text 19"/>
          <p:cNvSpPr/>
          <p:nvPr/>
        </p:nvSpPr>
        <p:spPr>
          <a:xfrm>
            <a:off x="6035040" y="3925570"/>
            <a:ext cx="834390" cy="6915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32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37" name="Text 20"/>
          <p:cNvSpPr/>
          <p:nvPr/>
        </p:nvSpPr>
        <p:spPr>
          <a:xfrm>
            <a:off x="5361940" y="4609465"/>
            <a:ext cx="2500630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Process Flow</a:t>
            </a:r>
            <a:endParaRPr lang="en-US" sz="1600" dirty="0"/>
          </a:p>
        </p:txBody>
      </p:sp>
      <p:sp>
        <p:nvSpPr>
          <p:cNvPr id="38" name="Shape 21"/>
          <p:cNvSpPr/>
          <p:nvPr/>
        </p:nvSpPr>
        <p:spPr>
          <a:xfrm>
            <a:off x="8758555" y="3919855"/>
            <a:ext cx="834390" cy="691515"/>
          </a:xfrm>
          <a:prstGeom prst="roundRect">
            <a:avLst>
              <a:gd name="adj" fmla="val 16667"/>
            </a:avLst>
          </a:prstGeom>
          <a:solidFill>
            <a:srgbClr val="000000">
              <a:alpha val="0"/>
            </a:srgbClr>
          </a:solidFill>
          <a:ln/>
        </p:spPr>
      </p:sp>
      <p:sp>
        <p:nvSpPr>
          <p:cNvPr id="39" name="Text 22"/>
          <p:cNvSpPr/>
          <p:nvPr/>
        </p:nvSpPr>
        <p:spPr>
          <a:xfrm>
            <a:off x="8758555" y="3919855"/>
            <a:ext cx="834390" cy="6915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32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0" name="Text 23"/>
          <p:cNvSpPr/>
          <p:nvPr/>
        </p:nvSpPr>
        <p:spPr>
          <a:xfrm>
            <a:off x="8117205" y="4609465"/>
            <a:ext cx="2500630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Implementation Stack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8-d2r9ba1e3tpg8rchv35g.jpg">    </p:cNvPr>
          <p:cNvPicPr>
            <a:picLocks noChangeAspect="1"/>
          </p:cNvPicPr>
          <p:nvPr/>
        </p:nvPicPr>
        <p:blipFill>
          <a:blip r:embed="rId1"/>
          <a:srcRect l="6932" r="28768" t="33896" b="8951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84985" y="3718560"/>
            <a:ext cx="930275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Validation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13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09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>    </p:cNvPr>
          <p:cNvPicPr>
            <a:picLocks noChangeAspect="1"/>
          </p:cNvPicPr>
          <p:nvPr/>
        </p:nvPicPr>
        <p:blipFill>
          <a:blip r:embed="rId1"/>
          <a:srcRect l="0" r="0" t="16" b="16"/>
          <a:stretch/>
        </p:blipFill>
        <p:spPr>
          <a:xfrm>
            <a:off x="-91440" y="-6350"/>
            <a:ext cx="12192000" cy="6864626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0924640" y="981848"/>
            <a:ext cx="77797" cy="7200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10924640" y="9818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1052814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1052814" y="9818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1183828" y="981848"/>
            <a:ext cx="77797" cy="7200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11183828" y="9818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1314843" y="9818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1314843" y="9818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42290" y="745490"/>
            <a:ext cx="10198100" cy="7981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Load Join Count Verified</a:t>
            </a:r>
            <a:endParaRPr lang="en-US" sz="1600" dirty="0"/>
          </a:p>
        </p:txBody>
      </p:sp>
      <p:pic>
        <p:nvPicPr>
          <p:cNvPr id="12" name="Image 1" descr="https://kimi-img.moonshot.cn/pub/slides/slides_tmpl/image/25-09-02-14:58:42-d2r9b8he3tpg8rchv2qg.jpg">    </p:cNvPr>
          <p:cNvPicPr>
            <a:picLocks noChangeAspect="1"/>
          </p:cNvPicPr>
          <p:nvPr/>
        </p:nvPicPr>
        <p:blipFill>
          <a:blip r:embed="rId2">
            <a:alphaModFix amt="54000"/>
          </a:blip>
          <a:stretch>
            <a:fillRect/>
          </a:stretch>
        </p:blipFill>
        <p:spPr>
          <a:xfrm flipH="1">
            <a:off x="725805" y="1785620"/>
            <a:ext cx="76200" cy="4318000"/>
          </a:xfrm>
          <a:prstGeom prst="rect">
            <a:avLst/>
          </a:prstGeom>
        </p:spPr>
      </p:pic>
      <p:pic>
        <p:nvPicPr>
          <p:cNvPr id="13" name="Image 2" descr="https://kimi-img.moonshot.cn/pub/slides/slides_tmpl/image/25-09-02-14:58:42-d2r9b8he3tpg8rchv2qg.jpg">    </p:cNvPr>
          <p:cNvPicPr>
            <a:picLocks noChangeAspect="1"/>
          </p:cNvPicPr>
          <p:nvPr/>
        </p:nvPicPr>
        <p:blipFill>
          <a:blip r:embed="rId3">
            <a:alphaModFix amt="54000"/>
          </a:blip>
          <a:stretch>
            <a:fillRect/>
          </a:stretch>
        </p:blipFill>
        <p:spPr>
          <a:xfrm flipH="1">
            <a:off x="6545580" y="1766570"/>
            <a:ext cx="76200" cy="431800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969645" y="1786255"/>
            <a:ext cx="5126990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BE1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Loading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875030" y="2081530"/>
            <a:ext cx="5306060" cy="96023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system successfully loaded 100 patients and 300 prescriptions into the database, ensuring that the schema can handle realistic data volumes.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969645" y="4069715"/>
            <a:ext cx="5126990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BE1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Validation Queries</a:t>
            </a:r>
            <a:endParaRPr lang="en-US" sz="1600" dirty="0"/>
          </a:p>
        </p:txBody>
      </p:sp>
      <p:sp>
        <p:nvSpPr>
          <p:cNvPr id="17" name="Text 12"/>
          <p:cNvSpPr/>
          <p:nvPr/>
        </p:nvSpPr>
        <p:spPr>
          <a:xfrm>
            <a:off x="875030" y="4424045"/>
            <a:ext cx="5306060" cy="96023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Validation queries, including COUNT, three-table JOIN, and GROUP BY operations, were executed to verify the accuracy and integrity of the data.</a:t>
            </a:r>
            <a:endParaRPr lang="en-US" sz="1600" dirty="0"/>
          </a:p>
        </p:txBody>
      </p:sp>
      <p:sp>
        <p:nvSpPr>
          <p:cNvPr id="18" name="Text 13"/>
          <p:cNvSpPr/>
          <p:nvPr/>
        </p:nvSpPr>
        <p:spPr>
          <a:xfrm>
            <a:off x="6797040" y="1766570"/>
            <a:ext cx="5126990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BE1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Constraint Verification</a:t>
            </a:r>
            <a:endParaRPr lang="en-US" sz="1600" dirty="0"/>
          </a:p>
        </p:txBody>
      </p:sp>
      <p:sp>
        <p:nvSpPr>
          <p:cNvPr id="19" name="Text 14"/>
          <p:cNvSpPr/>
          <p:nvPr/>
        </p:nvSpPr>
        <p:spPr>
          <a:xfrm>
            <a:off x="6672580" y="2081530"/>
            <a:ext cx="5306060" cy="96023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All constraints, including primary and foreign keys, CHECK, and DEFAULT constraints, were verified to ensure data integrity and consistency.</a:t>
            </a:r>
            <a:endParaRPr lang="en-US" sz="1600" dirty="0"/>
          </a:p>
        </p:txBody>
      </p:sp>
      <p:sp>
        <p:nvSpPr>
          <p:cNvPr id="20" name="Text 15"/>
          <p:cNvSpPr/>
          <p:nvPr/>
        </p:nvSpPr>
        <p:spPr>
          <a:xfrm>
            <a:off x="6808470" y="4069715"/>
            <a:ext cx="5126990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BE1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Trigger Verification</a:t>
            </a:r>
            <a:endParaRPr lang="en-US" sz="1600" dirty="0"/>
          </a:p>
        </p:txBody>
      </p:sp>
      <p:sp>
        <p:nvSpPr>
          <p:cNvPr id="21" name="Text 16"/>
          <p:cNvSpPr/>
          <p:nvPr/>
        </p:nvSpPr>
        <p:spPr>
          <a:xfrm>
            <a:off x="6672580" y="4424045"/>
            <a:ext cx="5306060" cy="96023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compound trigger was tested under concurrent sessions to ensure it operates correctly and maintains data integrity under production-like conditions.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8-d2r9ba1e3tpg8rchv35g.jpg">    </p:cNvPr>
          <p:cNvPicPr>
            <a:picLocks noChangeAspect="1"/>
          </p:cNvPicPr>
          <p:nvPr/>
        </p:nvPicPr>
        <p:blipFill>
          <a:blip r:embed="rId1"/>
          <a:srcRect l="6932" r="28768" t="33896" b="8951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84985" y="3718560"/>
            <a:ext cx="930275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Closure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13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8-d2r9ba1e3tpg8rchv34g.jpg">    </p:cNvPr>
          <p:cNvPicPr>
            <a:picLocks noChangeAspect="1"/>
          </p:cNvPicPr>
          <p:nvPr/>
        </p:nvPicPr>
        <p:blipFill>
          <a:blip r:embed="rId1"/>
          <a:srcRect l="219" r="6314" t="2801" b="17935"/>
          <a:stretch/>
        </p:blipFill>
        <p:spPr>
          <a:xfrm>
            <a:off x="0" y="0"/>
            <a:ext cx="12192000" cy="6864626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 flipH="1">
            <a:off x="11583035" y="6180455"/>
            <a:ext cx="78105" cy="71755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11583035" y="6180455"/>
            <a:ext cx="78105" cy="717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flipH="1">
            <a:off x="11451590" y="6181725"/>
            <a:ext cx="78105" cy="71755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1451590" y="6181725"/>
            <a:ext cx="78105" cy="717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 flipH="1">
            <a:off x="11323320" y="6180455"/>
            <a:ext cx="78105" cy="71755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11323320" y="6180455"/>
            <a:ext cx="78105" cy="717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 flipH="1">
            <a:off x="11192510" y="6180455"/>
            <a:ext cx="78105" cy="71755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1192510" y="6180455"/>
            <a:ext cx="78105" cy="717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1" descr="https://kimi-img.moonshot.cn/pub/slides/slides_tmpl/image/25-09-02-14:58:46-d2r9b9he3tpg8rchv31g.png">    </p:cNvPr>
          <p:cNvPicPr>
            <a:picLocks noChangeAspect="1"/>
          </p:cNvPicPr>
          <p:nvPr/>
        </p:nvPicPr>
        <p:blipFill>
          <a:blip r:embed="rId2"/>
          <a:srcRect l="0" r="0" t="0" b="10274"/>
          <a:stretch/>
        </p:blipFill>
        <p:spPr>
          <a:xfrm flipH="1">
            <a:off x="-529590" y="1321435"/>
            <a:ext cx="7534275" cy="443357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1043940" y="661670"/>
            <a:ext cx="9548495" cy="1567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Schema API Audit Dashboard Done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7531735" y="1993900"/>
            <a:ext cx="3827780" cy="3111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Project Conclusion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7005320" y="2377440"/>
            <a:ext cx="5015865" cy="16003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project achieved a full 3NF schema, PL/SQL API, immutable audit trail, and BI mock-up. Key lessons learned include the importance of early PDB naming and testing triggers on weekends. Future work will focus on deploying a web dashboard and integrating SMS reminders.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4-d2r9bbhe3tpg8rchv3d0.jpg">    </p:cNvPr>
          <p:cNvPicPr>
            <a:picLocks noChangeAspect="1"/>
          </p:cNvPicPr>
          <p:nvPr/>
        </p:nvPicPr>
        <p:blipFill>
          <a:blip r:embed="rId1"/>
          <a:srcRect l="71" r="16288" t="0" b="24055"/>
          <a:stretch/>
        </p:blipFill>
        <p:spPr>
          <a:xfrm>
            <a:off x="0" y="0"/>
            <a:ext cx="12191999" cy="6864626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4" name="Shape 1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9" name="Text 6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3" name="Text 10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690133" y="2424141"/>
            <a:ext cx="8127365" cy="11518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90000"/>
              </a:lnSpc>
            </a:pPr>
            <a:r>
              <a:rPr lang="en-US" sz="9600" b="1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you.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5032375" y="4569460"/>
            <a:ext cx="3058795" cy="254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6/12/2025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3-d2r9b8pe3tpg8rchv2tg.jpg">    </p:cNvPr>
          <p:cNvPicPr>
            <a:picLocks noChangeAspect="1"/>
          </p:cNvPicPr>
          <p:nvPr/>
        </p:nvPicPr>
        <p:blipFill>
          <a:blip r:embed="rId1"/>
          <a:srcRect l="0" r="0" t="18" b="18"/>
          <a:stretch/>
        </p:blipFill>
        <p:spPr>
          <a:xfrm>
            <a:off x="-11363" y="0"/>
            <a:ext cx="12203363" cy="6871023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2-14:58:42-d2r9b8he3tpg8rchv2qg.jpg">    </p:cNvPr>
          <p:cNvPicPr>
            <a:picLocks noChangeAspect="1"/>
          </p:cNvPicPr>
          <p:nvPr/>
        </p:nvPicPr>
        <p:blipFill>
          <a:blip r:embed="rId2">
            <a:alphaModFix amt="54000"/>
          </a:blip>
          <a:stretch>
            <a:fillRect/>
          </a:stretch>
        </p:blipFill>
        <p:spPr>
          <a:xfrm>
            <a:off x="923290" y="1731010"/>
            <a:ext cx="19050" cy="339090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2-14:58:42-d2r9b8he3tpg8rchv2s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635" y="913130"/>
            <a:ext cx="323850" cy="323850"/>
          </a:xfrm>
          <a:prstGeom prst="rect">
            <a:avLst/>
          </a:prstGeom>
        </p:spPr>
      </p:pic>
      <p:sp>
        <p:nvSpPr>
          <p:cNvPr id="5" name="Shape 0"/>
          <p:cNvSpPr/>
          <p:nvPr/>
        </p:nvSpPr>
        <p:spPr>
          <a:xfrm>
            <a:off x="863600" y="6177280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1"/>
          <p:cNvSpPr/>
          <p:nvPr/>
        </p:nvSpPr>
        <p:spPr>
          <a:xfrm>
            <a:off x="951230" y="6177280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2"/>
          <p:cNvSpPr/>
          <p:nvPr/>
        </p:nvSpPr>
        <p:spPr>
          <a:xfrm>
            <a:off x="1039495" y="6072505"/>
            <a:ext cx="0" cy="220345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3"/>
          <p:cNvSpPr/>
          <p:nvPr/>
        </p:nvSpPr>
        <p:spPr>
          <a:xfrm>
            <a:off x="1127125" y="6177280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4"/>
          <p:cNvSpPr/>
          <p:nvPr/>
        </p:nvSpPr>
        <p:spPr>
          <a:xfrm>
            <a:off x="1215390" y="6177280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0" name="Text 5"/>
          <p:cNvSpPr/>
          <p:nvPr/>
        </p:nvSpPr>
        <p:spPr>
          <a:xfrm>
            <a:off x="795704" y="723889"/>
            <a:ext cx="2639059" cy="438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11" name="Shape 6"/>
          <p:cNvSpPr/>
          <p:nvPr/>
        </p:nvSpPr>
        <p:spPr>
          <a:xfrm>
            <a:off x="2031430" y="1991278"/>
            <a:ext cx="652471" cy="598996"/>
          </a:xfrm>
          <a:prstGeom prst="roundRect">
            <a:avLst>
              <a:gd name="adj" fmla="val 16667"/>
            </a:avLst>
          </a:prstGeom>
          <a:solidFill>
            <a:srgbClr val="000000">
              <a:alpha val="0"/>
            </a:srgbClr>
          </a:solidFill>
          <a:ln/>
        </p:spPr>
      </p:sp>
      <p:sp>
        <p:nvSpPr>
          <p:cNvPr id="12" name="Text 7"/>
          <p:cNvSpPr/>
          <p:nvPr/>
        </p:nvSpPr>
        <p:spPr>
          <a:xfrm>
            <a:off x="2031430" y="1991278"/>
            <a:ext cx="652471" cy="5989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32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3" name="Text 8"/>
          <p:cNvSpPr/>
          <p:nvPr/>
        </p:nvSpPr>
        <p:spPr>
          <a:xfrm>
            <a:off x="2049145" y="2514600"/>
            <a:ext cx="4331970" cy="41155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Advanced Controls</a:t>
            </a:r>
            <a:endParaRPr lang="en-US" sz="1600" dirty="0"/>
          </a:p>
        </p:txBody>
      </p:sp>
      <p:sp>
        <p:nvSpPr>
          <p:cNvPr id="14" name="Shape 9"/>
          <p:cNvSpPr/>
          <p:nvPr/>
        </p:nvSpPr>
        <p:spPr>
          <a:xfrm>
            <a:off x="6908070" y="1991278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5" name="Text 10"/>
          <p:cNvSpPr/>
          <p:nvPr/>
        </p:nvSpPr>
        <p:spPr>
          <a:xfrm>
            <a:off x="6908070" y="1991278"/>
            <a:ext cx="65247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32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6925945" y="2514600"/>
            <a:ext cx="4193540" cy="41155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Analytics Interface</a:t>
            </a:r>
            <a:endParaRPr lang="en-US" sz="1600" dirty="0"/>
          </a:p>
        </p:txBody>
      </p:sp>
      <p:sp>
        <p:nvSpPr>
          <p:cNvPr id="17" name="Shape 12"/>
          <p:cNvSpPr/>
          <p:nvPr/>
        </p:nvSpPr>
        <p:spPr>
          <a:xfrm>
            <a:off x="2052593" y="4004228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8" name="Text 13"/>
          <p:cNvSpPr/>
          <p:nvPr/>
        </p:nvSpPr>
        <p:spPr>
          <a:xfrm>
            <a:off x="2052593" y="4004228"/>
            <a:ext cx="65247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32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9" name="Text 14"/>
          <p:cNvSpPr/>
          <p:nvPr/>
        </p:nvSpPr>
        <p:spPr>
          <a:xfrm>
            <a:off x="2070100" y="4527550"/>
            <a:ext cx="4331970" cy="41155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Validation</a:t>
            </a:r>
            <a:endParaRPr lang="en-US" sz="1600" dirty="0"/>
          </a:p>
        </p:txBody>
      </p:sp>
      <p:sp>
        <p:nvSpPr>
          <p:cNvPr id="20" name="Shape 15"/>
          <p:cNvSpPr/>
          <p:nvPr/>
        </p:nvSpPr>
        <p:spPr>
          <a:xfrm>
            <a:off x="6925951" y="4004228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1" name="Text 16"/>
          <p:cNvSpPr/>
          <p:nvPr/>
        </p:nvSpPr>
        <p:spPr>
          <a:xfrm>
            <a:off x="6925951" y="4004228"/>
            <a:ext cx="65247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32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2" name="Text 17"/>
          <p:cNvSpPr/>
          <p:nvPr/>
        </p:nvSpPr>
        <p:spPr>
          <a:xfrm>
            <a:off x="6943725" y="4527550"/>
            <a:ext cx="4030345" cy="41155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Closure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8-d2r9ba1e3tpg8rchv35g.jpg">    </p:cNvPr>
          <p:cNvPicPr>
            <a:picLocks noChangeAspect="1"/>
          </p:cNvPicPr>
          <p:nvPr/>
        </p:nvPicPr>
        <p:blipFill>
          <a:blip r:embed="rId1"/>
          <a:srcRect l="6932" r="28768" t="33896" b="8951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84985" y="3718560"/>
            <a:ext cx="930275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Capstone Overview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13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4-d2r9bbhe3tpg8rchv3d0.jpg">    </p:cNvPr>
          <p:cNvPicPr>
            <a:picLocks noChangeAspect="1"/>
          </p:cNvPicPr>
          <p:nvPr/>
        </p:nvPicPr>
        <p:blipFill>
          <a:blip r:embed="rId1"/>
          <a:srcRect l="-6" r="26750" t="3925" b="16916"/>
          <a:stretch/>
        </p:blipFill>
        <p:spPr>
          <a:xfrm>
            <a:off x="0" y="0"/>
            <a:ext cx="12192000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34263" y="479263"/>
            <a:ext cx="3049055" cy="60688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9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542215" y="998076"/>
            <a:ext cx="8152877" cy="8331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 Medication Reminder System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91515" y="61817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779780" y="61817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867410" y="6134735"/>
            <a:ext cx="0" cy="220345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955675" y="61817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1043940" y="61817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0" name="Shape 7"/>
          <p:cNvSpPr/>
          <p:nvPr/>
        </p:nvSpPr>
        <p:spPr>
          <a:xfrm flipH="1">
            <a:off x="1573530" y="758825"/>
            <a:ext cx="78105" cy="71755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1" name="Text 8"/>
          <p:cNvSpPr/>
          <p:nvPr/>
        </p:nvSpPr>
        <p:spPr>
          <a:xfrm>
            <a:off x="1573530" y="758825"/>
            <a:ext cx="78105" cy="717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 flipH="1">
            <a:off x="1445260" y="758825"/>
            <a:ext cx="78105" cy="71755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1445260" y="758825"/>
            <a:ext cx="78105" cy="717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 flipH="1">
            <a:off x="1313815" y="758825"/>
            <a:ext cx="78105" cy="71755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5" name="Text 12"/>
          <p:cNvSpPr/>
          <p:nvPr/>
        </p:nvSpPr>
        <p:spPr>
          <a:xfrm>
            <a:off x="1313815" y="758825"/>
            <a:ext cx="78105" cy="717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 flipH="1">
            <a:off x="1183005" y="758825"/>
            <a:ext cx="78105" cy="71755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1183005" y="758825"/>
            <a:ext cx="78105" cy="717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8" name="Image 1" descr="https://kimi-img.moonshot.cn/pub/slides/slides_tmpl/image/25-09-02-14:58:52-d2r9bb1e3tpg8rchv3bg.png">    </p:cNvPr>
          <p:cNvPicPr>
            <a:picLocks noChangeAspect="1"/>
          </p:cNvPicPr>
          <p:nvPr/>
        </p:nvPicPr>
        <p:blipFill>
          <a:blip r:embed="rId2"/>
          <a:srcRect l="0" r="0" t="357" b="357"/>
          <a:stretch/>
        </p:blipFill>
        <p:spPr>
          <a:xfrm flipH="1" flipV="1">
            <a:off x="662940" y="541020"/>
            <a:ext cx="355600" cy="304800"/>
          </a:xfrm>
          <a:prstGeom prst="rect">
            <a:avLst/>
          </a:prstGeom>
        </p:spPr>
      </p:pic>
      <p:pic>
        <p:nvPicPr>
          <p:cNvPr id="19" name="Image 2" descr="https://kimi-img.moonshot.cn/pub/slides/slides_tmpl/image/25-09-02-14:58:52-d2r9bb1e3tpg8rchv3a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734878" y="-1760632"/>
            <a:ext cx="1564005" cy="9707880"/>
          </a:xfrm>
          <a:prstGeom prst="rect">
            <a:avLst/>
          </a:prstGeom>
        </p:spPr>
      </p:pic>
      <p:pic>
        <p:nvPicPr>
          <p:cNvPr id="20" name="Image 3" descr="https://kimi-img.moonshot.cn/pub/slides/slides_tmpl/image/25-09-02-14:58:52-d2r9bb1e3tpg8rchv3a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4734877" y="203595"/>
            <a:ext cx="1564005" cy="970788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955358" y="2429098"/>
            <a:ext cx="8086725" cy="3111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Project Introduction</a:t>
            </a:r>
            <a:endParaRPr lang="en-US" sz="1600" dirty="0"/>
          </a:p>
        </p:txBody>
      </p:sp>
      <p:sp>
        <p:nvSpPr>
          <p:cNvPr id="22" name="Text 16"/>
          <p:cNvSpPr/>
          <p:nvPr/>
        </p:nvSpPr>
        <p:spPr>
          <a:xfrm>
            <a:off x="849948" y="2736438"/>
            <a:ext cx="9360535" cy="96023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This project, the Smart Medication Reminder System, is an Oracle PL/SQL Capstone project developed by SHEMA AXEL at the Adventist University of Central Africa. It aims to improve patient adherence to medication schedules through a robust database and BI dashboard.</a:t>
            </a:r>
            <a:endParaRPr lang="en-US" sz="1600" dirty="0"/>
          </a:p>
        </p:txBody>
      </p:sp>
      <p:sp>
        <p:nvSpPr>
          <p:cNvPr id="23" name="Text 17"/>
          <p:cNvSpPr/>
          <p:nvPr/>
        </p:nvSpPr>
        <p:spPr>
          <a:xfrm>
            <a:off x="955358" y="4393325"/>
            <a:ext cx="8086725" cy="3111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Project Details</a:t>
            </a:r>
            <a:endParaRPr lang="en-US" sz="1600" dirty="0"/>
          </a:p>
        </p:txBody>
      </p:sp>
      <p:sp>
        <p:nvSpPr>
          <p:cNvPr id="24" name="Text 18"/>
          <p:cNvSpPr/>
          <p:nvPr/>
        </p:nvSpPr>
        <p:spPr>
          <a:xfrm>
            <a:off x="849948" y="4700665"/>
            <a:ext cx="9360535" cy="6401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project is part of the INSY 8311 course, supervised by lecturer Eric Maniraguha. It is scheduled for completion by December 7, 2025, and leverages Oracle PL/SQL for its backend operations.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8-d2r9ba1e3tpg8rchv35g.jpg">    </p:cNvPr>
          <p:cNvPicPr>
            <a:picLocks noChangeAspect="1"/>
          </p:cNvPicPr>
          <p:nvPr/>
        </p:nvPicPr>
        <p:blipFill>
          <a:blip r:embed="rId1"/>
          <a:srcRect l="6932" r="28768" t="33896" b="8951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84985" y="3718560"/>
            <a:ext cx="930275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Framing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13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>    </p:cNvPr>
          <p:cNvPicPr>
            <a:picLocks noChangeAspect="1"/>
          </p:cNvPicPr>
          <p:nvPr/>
        </p:nvPicPr>
        <p:blipFill>
          <a:blip r:embed="rId1"/>
          <a:srcRect l="0" r="0" t="16" b="16"/>
          <a:stretch/>
        </p:blipFill>
        <p:spPr>
          <a:xfrm>
            <a:off x="0" y="0"/>
            <a:ext cx="12192000" cy="6864626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805420" y="1452245"/>
            <a:ext cx="3491865" cy="4655820"/>
          </a:xfrm>
          <a:prstGeom prst="rect">
            <a:avLst/>
          </a:prstGeom>
          <a:solidFill>
            <a:srgbClr val="FFFFFF">
              <a:alpha val="8235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805420" y="1452245"/>
            <a:ext cx="3491865" cy="46558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450850" y="1452245"/>
            <a:ext cx="3491865" cy="4685030"/>
          </a:xfrm>
          <a:prstGeom prst="rect">
            <a:avLst/>
          </a:prstGeom>
          <a:solidFill>
            <a:srgbClr val="FFFFFF">
              <a:alpha val="8235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450850" y="1452245"/>
            <a:ext cx="3491865" cy="46850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0924640" y="816748"/>
            <a:ext cx="77797" cy="7200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10924640" y="8167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1052814" y="8167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1052814" y="8167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1183828" y="816748"/>
            <a:ext cx="77797" cy="7200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11183828" y="8167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1314843" y="8167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1314843" y="8167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4167505" y="1452245"/>
            <a:ext cx="3491865" cy="3529330"/>
          </a:xfrm>
          <a:prstGeom prst="rect">
            <a:avLst/>
          </a:prstGeom>
          <a:solidFill>
            <a:srgbClr val="FFFFFF">
              <a:alpha val="8235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4167505" y="1452245"/>
            <a:ext cx="3491865" cy="35293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542290" y="547370"/>
            <a:ext cx="10558780" cy="8331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Poor Adherence Drives Readmissions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756285" y="1630680"/>
            <a:ext cx="283146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BE1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Adherence Issue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584835" y="2218055"/>
            <a:ext cx="3295650" cy="192047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Approximately 50% of patients forget their medication doses, leading to poor adherence. This issue significantly contributes to hospital re-admissions and increased healthcare costs.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4418965" y="1664335"/>
            <a:ext cx="2831465" cy="5810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BE1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Lack of Real-Time Tracking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4316730" y="2218055"/>
            <a:ext cx="3295650" cy="192047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Current systems lack real-time tracking capabilities, leaving healthcare providers uninformed about patient adherence until it is too late. This gap necessitates a more proactive solution.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8082280" y="1652905"/>
            <a:ext cx="282384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BE1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Proposed Solution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7957820" y="2218055"/>
            <a:ext cx="3295650" cy="192047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proposed solution involves integrating an Oracle database with a BI dashboard to track medication adherence in real-time, providing actionable insights to healthcare providers.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8-d2r9ba1e3tpg8rchv35g.jpg">    </p:cNvPr>
          <p:cNvPicPr>
            <a:picLocks noChangeAspect="1"/>
          </p:cNvPicPr>
          <p:nvPr/>
        </p:nvPicPr>
        <p:blipFill>
          <a:blip r:embed="rId1"/>
          <a:srcRect l="6932" r="28768" t="33896" b="8951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84985" y="3718560"/>
            <a:ext cx="930275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Solution Goals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13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>    </p:cNvPr>
          <p:cNvPicPr>
            <a:picLocks noChangeAspect="1"/>
          </p:cNvPicPr>
          <p:nvPr/>
        </p:nvPicPr>
        <p:blipFill>
          <a:blip r:embed="rId1"/>
          <a:srcRect l="0" r="0" t="16" b="16"/>
          <a:stretch/>
        </p:blipFill>
        <p:spPr>
          <a:xfrm>
            <a:off x="-3178" y="-1"/>
            <a:ext cx="12195178" cy="686641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 flipH="1">
            <a:off x="11289443" y="969148"/>
            <a:ext cx="77797" cy="7200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11289443" y="9691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flipH="1">
            <a:off x="11161268" y="9691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1161268" y="9691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 flipH="1">
            <a:off x="11030254" y="969148"/>
            <a:ext cx="77797" cy="7200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11030254" y="9691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 flipH="1">
            <a:off x="10899240" y="969148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0899240" y="969148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1" descr="https://kimi-img.moonshot.cn/pub/slides/slides_tmpl/image/25-09-02-14:58:58-d2r9bche3tpg8rchv3q0.png">    </p:cNvPr>
          <p:cNvPicPr>
            <a:picLocks noChangeAspect="1"/>
          </p:cNvPicPr>
          <p:nvPr/>
        </p:nvPicPr>
        <p:blipFill>
          <a:blip r:embed="rId2"/>
          <a:srcRect l="0" r="0" t="161" b="161"/>
          <a:stretch/>
        </p:blipFill>
        <p:spPr>
          <a:xfrm>
            <a:off x="4834186" y="2637493"/>
            <a:ext cx="2768600" cy="259080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16890" y="723265"/>
            <a:ext cx="9779000" cy="8331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Track Alert Audit Decide</a:t>
            </a: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>
            <a:off x="5071140" y="3006213"/>
            <a:ext cx="665094" cy="295787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4" name="Text 10"/>
          <p:cNvSpPr/>
          <p:nvPr/>
        </p:nvSpPr>
        <p:spPr>
          <a:xfrm>
            <a:off x="5071140" y="3006213"/>
            <a:ext cx="665094" cy="2957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623570" y="1816735"/>
            <a:ext cx="4305300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BE1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Track Prescriptions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419100" y="2093595"/>
            <a:ext cx="4652645" cy="128031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system will track all prescriptions and dose statuses, categorizing them as Taken, Missed, or Pending. This ensures comprehensive monitoring of patient adherence.</a:t>
            </a:r>
            <a:endParaRPr lang="en-US" sz="1600" dirty="0"/>
          </a:p>
        </p:txBody>
      </p:sp>
      <p:sp>
        <p:nvSpPr>
          <p:cNvPr id="17" name="Shape 13"/>
          <p:cNvSpPr/>
          <p:nvPr/>
        </p:nvSpPr>
        <p:spPr>
          <a:xfrm>
            <a:off x="6674087" y="2993513"/>
            <a:ext cx="665094" cy="295787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8" name="Text 14"/>
          <p:cNvSpPr/>
          <p:nvPr/>
        </p:nvSpPr>
        <p:spPr>
          <a:xfrm>
            <a:off x="6674087" y="2993513"/>
            <a:ext cx="665094" cy="2957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9" name="Text 15"/>
          <p:cNvSpPr/>
          <p:nvPr/>
        </p:nvSpPr>
        <p:spPr>
          <a:xfrm>
            <a:off x="7589520" y="1816735"/>
            <a:ext cx="4305300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BE1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Alert Providers</a:t>
            </a:r>
            <a:endParaRPr lang="en-US" sz="1600" dirty="0"/>
          </a:p>
        </p:txBody>
      </p:sp>
      <p:sp>
        <p:nvSpPr>
          <p:cNvPr id="20" name="Text 16"/>
          <p:cNvSpPr/>
          <p:nvPr/>
        </p:nvSpPr>
        <p:spPr>
          <a:xfrm>
            <a:off x="7410450" y="2093595"/>
            <a:ext cx="4652645" cy="128031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Automated alerts will notify healthcare providers when patient adherence falls below 80%. This early warning system enables timely interventions to improve outcomes.</a:t>
            </a:r>
            <a:endParaRPr lang="en-US" sz="1600" dirty="0"/>
          </a:p>
        </p:txBody>
      </p:sp>
      <p:sp>
        <p:nvSpPr>
          <p:cNvPr id="21" name="Shape 17"/>
          <p:cNvSpPr/>
          <p:nvPr/>
        </p:nvSpPr>
        <p:spPr>
          <a:xfrm>
            <a:off x="6667737" y="4448411"/>
            <a:ext cx="665094" cy="295787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2" name="Text 18"/>
          <p:cNvSpPr/>
          <p:nvPr/>
        </p:nvSpPr>
        <p:spPr>
          <a:xfrm>
            <a:off x="6667737" y="4448411"/>
            <a:ext cx="665094" cy="2957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3" name="Text 19"/>
          <p:cNvSpPr/>
          <p:nvPr/>
        </p:nvSpPr>
        <p:spPr>
          <a:xfrm>
            <a:off x="7589520" y="4237355"/>
            <a:ext cx="4305300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BE1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Audit Data Changes</a:t>
            </a:r>
            <a:endParaRPr lang="en-US" sz="1600" dirty="0"/>
          </a:p>
        </p:txBody>
      </p:sp>
      <p:sp>
        <p:nvSpPr>
          <p:cNvPr id="24" name="Text 20"/>
          <p:cNvSpPr/>
          <p:nvPr/>
        </p:nvSpPr>
        <p:spPr>
          <a:xfrm>
            <a:off x="7410450" y="4514215"/>
            <a:ext cx="4652645" cy="96023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Every data change within the system will be audited, ensuring transparency and accountability. This audit trail is crucial for maintaining data integrity.</a:t>
            </a:r>
            <a:endParaRPr lang="en-US" sz="1600" dirty="0"/>
          </a:p>
        </p:txBody>
      </p:sp>
      <p:sp>
        <p:nvSpPr>
          <p:cNvPr id="25" name="Shape 21"/>
          <p:cNvSpPr/>
          <p:nvPr/>
        </p:nvSpPr>
        <p:spPr>
          <a:xfrm>
            <a:off x="5078467" y="4448411"/>
            <a:ext cx="665094" cy="295787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6" name="Text 22"/>
          <p:cNvSpPr/>
          <p:nvPr/>
        </p:nvSpPr>
        <p:spPr>
          <a:xfrm>
            <a:off x="5078467" y="4448411"/>
            <a:ext cx="665094" cy="2957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7" name="Text 23"/>
          <p:cNvSpPr/>
          <p:nvPr/>
        </p:nvSpPr>
        <p:spPr>
          <a:xfrm>
            <a:off x="623570" y="4237355"/>
            <a:ext cx="4305300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BE1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Support Decision-Making</a:t>
            </a:r>
            <a:endParaRPr lang="en-US" sz="1600" dirty="0"/>
          </a:p>
        </p:txBody>
      </p:sp>
      <p:sp>
        <p:nvSpPr>
          <p:cNvPr id="28" name="Text 24"/>
          <p:cNvSpPr/>
          <p:nvPr/>
        </p:nvSpPr>
        <p:spPr>
          <a:xfrm>
            <a:off x="419100" y="4551045"/>
            <a:ext cx="4652645" cy="96023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system will deliver a KPI dashboard to support clinical decision-making, providing actionable insights based on real-time data analytics.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Medication Reminder System</dc:title>
  <dc:subject>Smart Medication Reminder System</dc:subject>
  <dc:creator>Kimi</dc:creator>
  <cp:lastModifiedBy>Kimi</cp:lastModifiedBy>
  <cp:revision>1</cp:revision>
  <dcterms:created xsi:type="dcterms:W3CDTF">2025-12-06T10:58:42Z</dcterms:created>
  <dcterms:modified xsi:type="dcterms:W3CDTF">2025-12-06T10:58:42Z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{"Label":"Smart Medication Reminder System","ContentProducer":"001191110108MACG2KBH8F10000","ProduceID":"d4q0eq31cvfds526qqt0","ReservedCode1":"","ContentPropagator":"001191110108MACG2KBH8F20000","PropagateID":"d4q0eq31cvfds526qqt0","ReservedCode2":""}</vt:lpwstr>
  </property>
</Properties>
</file>